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435" r:id="rId5"/>
    <p:sldId id="258" r:id="rId6"/>
    <p:sldId id="2460" r:id="rId7"/>
    <p:sldId id="2444" r:id="rId8"/>
    <p:sldId id="2441" r:id="rId9"/>
    <p:sldId id="2470" r:id="rId10"/>
    <p:sldId id="2461" r:id="rId11"/>
    <p:sldId id="2442" r:id="rId12"/>
    <p:sldId id="2443" r:id="rId13"/>
    <p:sldId id="2445" r:id="rId14"/>
    <p:sldId id="2446" r:id="rId15"/>
    <p:sldId id="2447" r:id="rId16"/>
    <p:sldId id="2448" r:id="rId17"/>
    <p:sldId id="2462" r:id="rId18"/>
    <p:sldId id="2449" r:id="rId19"/>
    <p:sldId id="2453" r:id="rId20"/>
    <p:sldId id="2468" r:id="rId21"/>
    <p:sldId id="2469" r:id="rId22"/>
    <p:sldId id="2452" r:id="rId23"/>
    <p:sldId id="2463" r:id="rId24"/>
    <p:sldId id="2454" r:id="rId25"/>
    <p:sldId id="2465" r:id="rId26"/>
    <p:sldId id="2455" r:id="rId27"/>
    <p:sldId id="2466" r:id="rId28"/>
    <p:sldId id="2456" r:id="rId29"/>
    <p:sldId id="2467" r:id="rId30"/>
    <p:sldId id="2464" r:id="rId31"/>
    <p:sldId id="2457" r:id="rId32"/>
    <p:sldId id="2459" r:id="rId33"/>
    <p:sldId id="2438" r:id="rId34"/>
    <p:sldId id="243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84" autoAdjust="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3/9/2020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3/9/2020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752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273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48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8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286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642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76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730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19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41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13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933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384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=""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=""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=""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=""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=""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=""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=""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=""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=""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=""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Point of sale and inventory system: Serenitea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0416" y="4302747"/>
            <a:ext cx="8391167" cy="3651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Presented by: Devon Uñalivia and Gen-Rev Valdez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Employee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97" y="939114"/>
            <a:ext cx="11161406" cy="552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134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Employee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3200" dirty="0" smtClean="0"/>
              <a:t>.Refresh and Public Function with Select to Refresh </a:t>
            </a:r>
            <a:r>
              <a:rPr lang="en-US" sz="3200" dirty="0" err="1" smtClean="0"/>
              <a:t>DataGrid</a:t>
            </a:r>
            <a:endParaRPr lang="en-US" sz="3200" dirty="0" smtClean="0"/>
          </a:p>
          <a:p>
            <a:r>
              <a:rPr lang="en-US" sz="3200" dirty="0" smtClean="0"/>
              <a:t>If Else for Search by Category</a:t>
            </a:r>
          </a:p>
          <a:p>
            <a:r>
              <a:rPr lang="en-US" sz="3200" dirty="0" smtClean="0"/>
              <a:t>Call Retrieve Record and </a:t>
            </a:r>
            <a:r>
              <a:rPr lang="en-US" sz="3200" dirty="0" err="1" smtClean="0"/>
              <a:t>DataGrid.CurrentRow.Index</a:t>
            </a:r>
            <a:r>
              <a:rPr lang="en-US" sz="3200" dirty="0" smtClean="0"/>
              <a:t> to display Employee Info</a:t>
            </a:r>
            <a:endParaRPr lang="en-US" sz="32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72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1859" y="365125"/>
            <a:ext cx="5629142" cy="573989"/>
          </a:xfrm>
        </p:spPr>
        <p:txBody>
          <a:bodyPr/>
          <a:lstStyle/>
          <a:p>
            <a:r>
              <a:rPr lang="en-US" dirty="0" smtClean="0"/>
              <a:t>File Maintenance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60" y="1033585"/>
            <a:ext cx="10966909" cy="534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00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maintenance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2800" dirty="0" smtClean="0"/>
              <a:t>.Refresh and Public Function with Select to Refresh the </a:t>
            </a:r>
            <a:r>
              <a:rPr lang="en-US" sz="2800" dirty="0" err="1" smtClean="0"/>
              <a:t>DataGrid</a:t>
            </a:r>
            <a:endParaRPr lang="en-US" sz="2800" dirty="0" smtClean="0"/>
          </a:p>
          <a:p>
            <a:r>
              <a:rPr lang="en-US" sz="2800" dirty="0" smtClean="0"/>
              <a:t>If Else for Search by Category</a:t>
            </a:r>
          </a:p>
          <a:p>
            <a:r>
              <a:rPr lang="en-US" sz="2800" dirty="0" smtClean="0"/>
              <a:t>Call Retrieve Record and </a:t>
            </a:r>
            <a:r>
              <a:rPr lang="en-US" sz="2800" dirty="0" err="1" smtClean="0"/>
              <a:t>DataGrid.CurrentRow.Index</a:t>
            </a:r>
            <a:r>
              <a:rPr lang="en-US" sz="2800" dirty="0" smtClean="0"/>
              <a:t> to display Employee Info</a:t>
            </a:r>
            <a:endParaRPr lang="en-US" sz="28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43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 smtClean="0"/>
              <a:t>INVENTORY module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4209064"/>
            <a:ext cx="5546501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STOCKS/PRODUCTS/RAW MATERIALS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98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Stocks form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939114"/>
            <a:ext cx="4018722" cy="5553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.Refresh and Call Public Function to refresh </a:t>
            </a:r>
            <a:r>
              <a:rPr lang="en-US" sz="3200" dirty="0" err="1" smtClean="0"/>
              <a:t>DataGrid</a:t>
            </a:r>
            <a:endParaRPr lang="en-US" sz="3200" dirty="0" smtClean="0"/>
          </a:p>
          <a:p>
            <a:r>
              <a:rPr lang="en-US" sz="3200" dirty="0" smtClean="0"/>
              <a:t>SELECT for Search</a:t>
            </a:r>
          </a:p>
          <a:p>
            <a:r>
              <a:rPr lang="en-US" sz="3200" dirty="0" err="1" smtClean="0"/>
              <a:t>Datasource</a:t>
            </a:r>
            <a:r>
              <a:rPr lang="en-US" sz="3200" dirty="0" smtClean="0"/>
              <a:t> Connection to </a:t>
            </a:r>
            <a:r>
              <a:rPr lang="en-US" sz="3200" dirty="0" err="1" smtClean="0"/>
              <a:t>DataGrid</a:t>
            </a:r>
            <a:endParaRPr lang="en-US" sz="32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59" y="340553"/>
            <a:ext cx="5623709" cy="574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63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744" y="365125"/>
            <a:ext cx="4766257" cy="573989"/>
          </a:xfrm>
        </p:spPr>
        <p:txBody>
          <a:bodyPr/>
          <a:lstStyle/>
          <a:p>
            <a:r>
              <a:rPr lang="en-US" dirty="0"/>
              <a:t>Products Form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939115"/>
            <a:ext cx="4018722" cy="5553762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.Show() to open </a:t>
            </a:r>
            <a:r>
              <a:rPr lang="en-US" sz="2400" dirty="0" err="1" smtClean="0"/>
              <a:t>ProdBuilderForm</a:t>
            </a:r>
            <a:endParaRPr lang="en-US" sz="2400" dirty="0" smtClean="0"/>
          </a:p>
          <a:p>
            <a:r>
              <a:rPr lang="en-US" sz="2400" dirty="0"/>
              <a:t>.Refresh and Call Public Function to refresh </a:t>
            </a:r>
            <a:r>
              <a:rPr lang="en-US" sz="2400" dirty="0" err="1"/>
              <a:t>DataGrid</a:t>
            </a:r>
            <a:endParaRPr lang="en-US" sz="2400" dirty="0"/>
          </a:p>
          <a:p>
            <a:r>
              <a:rPr lang="en-US" sz="2400" dirty="0"/>
              <a:t>SELECT for Search</a:t>
            </a:r>
          </a:p>
          <a:p>
            <a:r>
              <a:rPr lang="en-US" sz="2400" dirty="0" err="1"/>
              <a:t>Datasource</a:t>
            </a:r>
            <a:r>
              <a:rPr lang="en-US" sz="2400" dirty="0"/>
              <a:t> Connection to </a:t>
            </a:r>
            <a:r>
              <a:rPr lang="en-US" sz="2400" dirty="0" err="1" smtClean="0"/>
              <a:t>DataGrid</a:t>
            </a:r>
            <a:endParaRPr lang="en-US" sz="2400" dirty="0" smtClean="0"/>
          </a:p>
          <a:p>
            <a:r>
              <a:rPr lang="en-US" sz="2400" dirty="0"/>
              <a:t>Call Retrieve Record and </a:t>
            </a:r>
            <a:r>
              <a:rPr lang="en-US" sz="2400" dirty="0" err="1"/>
              <a:t>DataGrid.CurrentRow.Index</a:t>
            </a:r>
            <a:r>
              <a:rPr lang="en-US" sz="2400" dirty="0"/>
              <a:t> to display </a:t>
            </a:r>
            <a:r>
              <a:rPr lang="en-US" sz="2400" dirty="0" smtClean="0"/>
              <a:t>Products </a:t>
            </a:r>
            <a:r>
              <a:rPr lang="en-US" sz="2400" dirty="0"/>
              <a:t>Info</a:t>
            </a:r>
          </a:p>
          <a:p>
            <a:endParaRPr lang="en-US" sz="1400" dirty="0"/>
          </a:p>
          <a:p>
            <a:pPr marL="0" indent="0">
              <a:buNone/>
            </a:pPr>
            <a:endParaRPr lang="en-US" sz="15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52" y="939114"/>
            <a:ext cx="7209763" cy="53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329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1859" y="365125"/>
            <a:ext cx="5629142" cy="573989"/>
          </a:xfrm>
        </p:spPr>
        <p:txBody>
          <a:bodyPr/>
          <a:lstStyle/>
          <a:p>
            <a:r>
              <a:rPr lang="en-US" dirty="0" smtClean="0"/>
              <a:t>Product builder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62" y="1142959"/>
            <a:ext cx="11527076" cy="488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19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builder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4000" dirty="0" err="1" smtClean="0"/>
              <a:t>AddProduct</a:t>
            </a:r>
            <a:r>
              <a:rPr lang="en-US" sz="4000" dirty="0" smtClean="0"/>
              <a:t> as Function</a:t>
            </a:r>
          </a:p>
          <a:p>
            <a:r>
              <a:rPr lang="en-US" sz="4000" dirty="0" smtClean="0"/>
              <a:t>Select Case for </a:t>
            </a:r>
            <a:r>
              <a:rPr lang="en-US" sz="4000" dirty="0" err="1" smtClean="0"/>
              <a:t>AddProduct</a:t>
            </a:r>
            <a:endParaRPr lang="en-US" sz="4000" dirty="0" smtClean="0"/>
          </a:p>
          <a:p>
            <a:r>
              <a:rPr lang="en-US" sz="4000" dirty="0" smtClean="0"/>
              <a:t>INNER JOIN for building products</a:t>
            </a:r>
            <a:endParaRPr lang="en-US" sz="40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823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4744" y="365125"/>
            <a:ext cx="4766257" cy="573989"/>
          </a:xfrm>
        </p:spPr>
        <p:txBody>
          <a:bodyPr/>
          <a:lstStyle/>
          <a:p>
            <a:r>
              <a:rPr lang="en-US" dirty="0" smtClean="0"/>
              <a:t>Raw Materials form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939114"/>
            <a:ext cx="4018722" cy="5553762"/>
          </a:xfrm>
        </p:spPr>
        <p:txBody>
          <a:bodyPr>
            <a:noAutofit/>
          </a:bodyPr>
          <a:lstStyle/>
          <a:p>
            <a:r>
              <a:rPr lang="en-US" sz="2300" dirty="0"/>
              <a:t>.Show() to open </a:t>
            </a:r>
            <a:r>
              <a:rPr lang="en-US" sz="2300" dirty="0" smtClean="0"/>
              <a:t>Items to Receive</a:t>
            </a:r>
            <a:endParaRPr lang="en-US" sz="2300" dirty="0"/>
          </a:p>
          <a:p>
            <a:r>
              <a:rPr lang="en-US" sz="2300" dirty="0"/>
              <a:t>.Refresh and Call Public Function to refresh </a:t>
            </a:r>
            <a:r>
              <a:rPr lang="en-US" sz="2300" dirty="0" err="1"/>
              <a:t>DataGrid</a:t>
            </a:r>
            <a:endParaRPr lang="en-US" sz="2300" dirty="0"/>
          </a:p>
          <a:p>
            <a:r>
              <a:rPr lang="en-US" sz="2300" dirty="0"/>
              <a:t>SELECT for Search</a:t>
            </a:r>
          </a:p>
          <a:p>
            <a:r>
              <a:rPr lang="en-US" sz="2300" dirty="0" err="1"/>
              <a:t>Datasource</a:t>
            </a:r>
            <a:r>
              <a:rPr lang="en-US" sz="2300" dirty="0"/>
              <a:t> Connection to </a:t>
            </a:r>
            <a:r>
              <a:rPr lang="en-US" sz="2300" dirty="0" err="1"/>
              <a:t>DataGrid</a:t>
            </a:r>
            <a:endParaRPr lang="en-US" sz="2300" dirty="0"/>
          </a:p>
          <a:p>
            <a:r>
              <a:rPr lang="en-US" sz="2300" dirty="0"/>
              <a:t>Call Retrieve Record and </a:t>
            </a:r>
            <a:r>
              <a:rPr lang="en-US" sz="2300" dirty="0" err="1"/>
              <a:t>DataGrid.CurrentRow.Index</a:t>
            </a:r>
            <a:r>
              <a:rPr lang="en-US" sz="2300" dirty="0"/>
              <a:t> to </a:t>
            </a:r>
            <a:r>
              <a:rPr lang="en-US" sz="2300" dirty="0" smtClean="0"/>
              <a:t>display Raw Materials Info</a:t>
            </a:r>
            <a:endParaRPr lang="en-US" sz="23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53" y="235488"/>
            <a:ext cx="6220289" cy="625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42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=""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Forms to be presented: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0696" y="4209064"/>
            <a:ext cx="5897217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 smtClean="0"/>
              <a:t>Serenitea</a:t>
            </a:r>
            <a:r>
              <a:rPr lang="en-US" dirty="0" smtClean="0"/>
              <a:t>: POS and inventory system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 smtClean="0"/>
              <a:t>SALES module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0946" y="4209064"/>
            <a:ext cx="6259133" cy="47884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PURCHASE ORDER/SALES INVOICE/VENDOR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2979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1859" y="365125"/>
            <a:ext cx="5629142" cy="573989"/>
          </a:xfrm>
        </p:spPr>
        <p:txBody>
          <a:bodyPr/>
          <a:lstStyle/>
          <a:p>
            <a:r>
              <a:rPr lang="en-US" dirty="0" smtClean="0"/>
              <a:t>Purchase order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289" y="943803"/>
            <a:ext cx="8889423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4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purchase order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2800" dirty="0" smtClean="0"/>
              <a:t>.Refresh and Public Function with Select to Refresh the </a:t>
            </a:r>
            <a:r>
              <a:rPr lang="en-US" sz="2800" dirty="0" err="1" smtClean="0"/>
              <a:t>ListView</a:t>
            </a:r>
            <a:endParaRPr lang="en-US" sz="2800" dirty="0" smtClean="0"/>
          </a:p>
          <a:p>
            <a:r>
              <a:rPr lang="en-US" sz="2800" dirty="0" smtClean="0"/>
              <a:t>Call Retrieve Record and </a:t>
            </a:r>
            <a:r>
              <a:rPr lang="en-US" sz="2800" dirty="0" err="1" smtClean="0"/>
              <a:t>Listview.CurrentRow.Index</a:t>
            </a:r>
            <a:r>
              <a:rPr lang="en-US" sz="2800" dirty="0" smtClean="0"/>
              <a:t> to display Purchase Order Info</a:t>
            </a:r>
          </a:p>
          <a:p>
            <a:r>
              <a:rPr lang="en-US" sz="2800" dirty="0" err="1" smtClean="0"/>
              <a:t>AddEditDeleteRecord</a:t>
            </a:r>
            <a:r>
              <a:rPr lang="en-US" sz="2800" dirty="0" smtClean="0"/>
              <a:t> for New Purchase</a:t>
            </a:r>
            <a:endParaRPr lang="en-US" sz="28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7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1859" y="365125"/>
            <a:ext cx="5629142" cy="573989"/>
          </a:xfrm>
        </p:spPr>
        <p:txBody>
          <a:bodyPr/>
          <a:lstStyle/>
          <a:p>
            <a:r>
              <a:rPr lang="en-US" dirty="0" smtClean="0"/>
              <a:t>Sales invoice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11" y="848962"/>
            <a:ext cx="8247979" cy="578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19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Sales invoice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2800" dirty="0"/>
              <a:t>.Refresh and Public Function with Select to Refresh the </a:t>
            </a:r>
            <a:r>
              <a:rPr lang="en-US" sz="2800" dirty="0" err="1" smtClean="0"/>
              <a:t>DataGrid</a:t>
            </a:r>
            <a:endParaRPr lang="en-US" sz="2800" dirty="0"/>
          </a:p>
          <a:p>
            <a:r>
              <a:rPr lang="en-US" sz="2800" dirty="0"/>
              <a:t>Call Retrieve Record and </a:t>
            </a:r>
            <a:r>
              <a:rPr lang="en-US" sz="2800" dirty="0" err="1" smtClean="0"/>
              <a:t>DataGridView.CurrentRow.Index</a:t>
            </a:r>
            <a:r>
              <a:rPr lang="en-US" sz="2800" dirty="0" smtClean="0"/>
              <a:t> </a:t>
            </a:r>
            <a:r>
              <a:rPr lang="en-US" sz="2800" dirty="0"/>
              <a:t>to display </a:t>
            </a:r>
            <a:r>
              <a:rPr lang="en-US" sz="2800" dirty="0" smtClean="0"/>
              <a:t>Sales Invoice Info</a:t>
            </a:r>
          </a:p>
          <a:p>
            <a:r>
              <a:rPr lang="en-US" sz="2800" dirty="0" smtClean="0"/>
              <a:t>Select for Search of Invoice No.</a:t>
            </a:r>
            <a:endParaRPr lang="en-US" sz="28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418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1859" y="365125"/>
            <a:ext cx="5629142" cy="573989"/>
          </a:xfrm>
        </p:spPr>
        <p:txBody>
          <a:bodyPr/>
          <a:lstStyle/>
          <a:p>
            <a:r>
              <a:rPr lang="en-US" dirty="0" smtClean="0"/>
              <a:t>Vendor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814" y="939113"/>
            <a:ext cx="7920373" cy="563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19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Vendor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2800" dirty="0" smtClean="0"/>
              <a:t>.Refresh and Public Function with Select to Refresh the </a:t>
            </a:r>
            <a:r>
              <a:rPr lang="en-US" sz="2800" dirty="0" err="1" smtClean="0"/>
              <a:t>DataGrid</a:t>
            </a:r>
            <a:endParaRPr lang="en-US" sz="2800" dirty="0" smtClean="0"/>
          </a:p>
          <a:p>
            <a:r>
              <a:rPr lang="en-US" sz="2800" dirty="0" smtClean="0"/>
              <a:t>If Else for Search by Category</a:t>
            </a:r>
          </a:p>
          <a:p>
            <a:r>
              <a:rPr lang="en-US" sz="2800" dirty="0" smtClean="0"/>
              <a:t>Call Retrieve Record and </a:t>
            </a:r>
            <a:r>
              <a:rPr lang="en-US" sz="2800" dirty="0" err="1" smtClean="0"/>
              <a:t>DataGrid.CurrentRow.Index</a:t>
            </a:r>
            <a:r>
              <a:rPr lang="en-US" sz="2800" dirty="0" smtClean="0"/>
              <a:t> to display Vendor Info</a:t>
            </a:r>
          </a:p>
          <a:p>
            <a:r>
              <a:rPr lang="en-US" sz="2800" dirty="0" err="1"/>
              <a:t>AddEditDeleteRecord</a:t>
            </a:r>
            <a:r>
              <a:rPr lang="en-US" sz="2800" dirty="0"/>
              <a:t> for New </a:t>
            </a:r>
            <a:r>
              <a:rPr lang="en-US" sz="2800" dirty="0" smtClean="0"/>
              <a:t>Vendor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1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 smtClean="0"/>
              <a:t>DELIVERY module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RECEIVING/RETURNS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913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Receiving form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939114"/>
            <a:ext cx="4018722" cy="5553762"/>
          </a:xfrm>
        </p:spPr>
        <p:txBody>
          <a:bodyPr>
            <a:noAutofit/>
          </a:bodyPr>
          <a:lstStyle/>
          <a:p>
            <a:r>
              <a:rPr lang="en-US" sz="3000" dirty="0"/>
              <a:t>Call Retrieve Record and </a:t>
            </a:r>
            <a:r>
              <a:rPr lang="en-US" sz="3000" dirty="0" err="1"/>
              <a:t>DataGrid.CurrentRow.Index</a:t>
            </a:r>
            <a:r>
              <a:rPr lang="en-US" sz="3000" dirty="0"/>
              <a:t> to display Vendor </a:t>
            </a:r>
            <a:r>
              <a:rPr lang="en-US" sz="3000" dirty="0" smtClean="0"/>
              <a:t>Info</a:t>
            </a:r>
          </a:p>
          <a:p>
            <a:r>
              <a:rPr lang="en-US" sz="3000" dirty="0" err="1" smtClean="0"/>
              <a:t>AddEditDeleteRecord</a:t>
            </a:r>
            <a:r>
              <a:rPr lang="en-US" sz="3000" dirty="0" smtClean="0"/>
              <a:t> for adding to Raw Materials when received</a:t>
            </a:r>
            <a:endParaRPr lang="en-US" sz="30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578" y="1207522"/>
            <a:ext cx="7441013" cy="447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14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returns form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867364"/>
          </a:xfrm>
        </p:spPr>
        <p:txBody>
          <a:bodyPr>
            <a:normAutofit/>
          </a:bodyPr>
          <a:lstStyle/>
          <a:p>
            <a:r>
              <a:rPr lang="en-US" sz="2800" dirty="0"/>
              <a:t>Call Retrieve Record and </a:t>
            </a:r>
            <a:r>
              <a:rPr lang="en-US" sz="2800" dirty="0" err="1"/>
              <a:t>DataGrid.CurrentRow.Index</a:t>
            </a:r>
            <a:r>
              <a:rPr lang="en-US" sz="2800" dirty="0"/>
              <a:t> to display Vendor Info</a:t>
            </a:r>
          </a:p>
          <a:p>
            <a:r>
              <a:rPr lang="en-US" sz="2800" dirty="0" err="1"/>
              <a:t>AddEditDeleteRecord</a:t>
            </a:r>
            <a:r>
              <a:rPr lang="en-US" sz="2800" dirty="0"/>
              <a:t> for </a:t>
            </a:r>
            <a:r>
              <a:rPr lang="en-US" sz="2800" dirty="0" smtClean="0"/>
              <a:t>subtracting from </a:t>
            </a:r>
            <a:r>
              <a:rPr lang="en-US" sz="2800" dirty="0"/>
              <a:t>Raw Materials when </a:t>
            </a:r>
            <a:r>
              <a:rPr lang="en-US" sz="2800" dirty="0" smtClean="0"/>
              <a:t>received</a:t>
            </a:r>
          </a:p>
          <a:p>
            <a:r>
              <a:rPr lang="en-US" sz="2800" dirty="0" err="1" smtClean="0"/>
              <a:t>Qty</a:t>
            </a:r>
            <a:r>
              <a:rPr lang="en-US" sz="2800" dirty="0" smtClean="0"/>
              <a:t> can be modified</a:t>
            </a:r>
            <a:endParaRPr lang="en-US" sz="28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29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69" y="1411357"/>
            <a:ext cx="7080317" cy="452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8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 smtClean="0"/>
              <a:t>Startup FORMS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LOGIN FORM/MAINFORM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22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=""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13">
            <a:extLst>
              <a:ext uri="{FF2B5EF4-FFF2-40B4-BE49-F238E27FC236}">
                <a16:creationId xmlns="" xmlns:a16="http://schemas.microsoft.com/office/drawing/2014/main" id="{84970DCE-964B-4562-9633-71BA6A4DCB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" y="3634749"/>
            <a:ext cx="3785222" cy="1738307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SERENITEA: POS AND INVENTORY SYSTEM</a:t>
            </a:r>
            <a:r>
              <a:rPr lang="en-US" sz="7200" dirty="0">
                <a:solidFill>
                  <a:schemeClr val="bg1"/>
                </a:solidFill>
                <a:cs typeface="Gill Sans" panose="020B0502020104020203" pitchFamily="34" charset="-79"/>
              </a:rPr>
              <a:t/>
            </a:r>
            <a:br>
              <a:rPr lang="en-US" sz="7200" dirty="0">
                <a:solidFill>
                  <a:schemeClr val="bg1"/>
                </a:solidFill>
                <a:cs typeface="Gill Sans" panose="020B0502020104020203" pitchFamily="34" charset="-79"/>
              </a:rPr>
            </a:b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=""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=""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14578" y="3156283"/>
            <a:ext cx="712691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=""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2827269" y="3149776"/>
            <a:ext cx="6537463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2400" spc="300" noProof="0" dirty="0" smtClean="0">
                <a:latin typeface="+mj-lt"/>
                <a:cs typeface="Gill Sans" panose="020B0502020104020203" pitchFamily="34" charset="-79"/>
              </a:rPr>
              <a:t>DEVON UÑALIVIA AND GEN-REV VALDEZ</a:t>
            </a:r>
            <a:endParaRPr kumimoji="0" lang="en-US" sz="24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Login 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4288664"/>
            <a:ext cx="6043246" cy="1973239"/>
          </a:xfrm>
        </p:spPr>
        <p:txBody>
          <a:bodyPr>
            <a:noAutofit/>
          </a:bodyPr>
          <a:lstStyle/>
          <a:p>
            <a:r>
              <a:rPr lang="en-US" sz="2400" dirty="0" smtClean="0"/>
              <a:t>Call Retrieve Record to get Login information of users</a:t>
            </a:r>
          </a:p>
          <a:p>
            <a:r>
              <a:rPr lang="en-US" sz="2400" dirty="0" smtClean="0"/>
              <a:t>System Password Character for Show Password</a:t>
            </a:r>
            <a:endParaRPr lang="en-US" sz="24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017" y="1005855"/>
            <a:ext cx="4840909" cy="321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26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form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939114"/>
            <a:ext cx="4018722" cy="5553762"/>
          </a:xfrm>
        </p:spPr>
        <p:txBody>
          <a:bodyPr>
            <a:noAutofit/>
          </a:bodyPr>
          <a:lstStyle/>
          <a:p>
            <a:r>
              <a:rPr lang="en-US" sz="2700" dirty="0" smtClean="0"/>
              <a:t>Select Case for different types of users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700" dirty="0" smtClean="0"/>
              <a:t>Admin (all access granted)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700" dirty="0" smtClean="0"/>
              <a:t>Cashier (POS access only)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700" dirty="0" smtClean="0"/>
              <a:t>HR (File Maintenance Access only)</a:t>
            </a:r>
          </a:p>
          <a:p>
            <a:r>
              <a:rPr lang="en-US" sz="2700" dirty="0" smtClean="0"/>
              <a:t>.Show() syntax to view different forms</a:t>
            </a:r>
            <a:endParaRPr lang="en-US" sz="27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503" y="221682"/>
            <a:ext cx="5298181" cy="624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28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0"/>
            <a:ext cx="11002962" cy="1189038"/>
          </a:xfrm>
        </p:spPr>
        <p:txBody>
          <a:bodyPr/>
          <a:lstStyle/>
          <a:p>
            <a:pPr algn="ctr"/>
            <a:r>
              <a:rPr lang="en-US" dirty="0" smtClean="0"/>
              <a:t>SERENITEA: POS AND INVENTORY SYSTEM FORMS</a:t>
            </a:r>
            <a:endParaRPr lang="en-US" dirty="0"/>
          </a:p>
        </p:txBody>
      </p:sp>
      <p:graphicFrame>
        <p:nvGraphicFramePr>
          <p:cNvPr id="6" name="Table 2" descr="Table Goes Here">
            <a:extLst>
              <a:ext uri="{FF2B5EF4-FFF2-40B4-BE49-F238E27FC236}">
                <a16:creationId xmlns=""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4294967295"/>
            <p:extLst/>
          </p:nvPr>
        </p:nvGraphicFramePr>
        <p:xfrm>
          <a:off x="595313" y="1189039"/>
          <a:ext cx="11002580" cy="2515521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750645">
                  <a:extLst>
                    <a:ext uri="{9D8B030D-6E8A-4147-A177-3AD203B41FA5}">
                      <a16:colId xmlns="" xmlns:a16="http://schemas.microsoft.com/office/drawing/2014/main" val="2481577866"/>
                    </a:ext>
                  </a:extLst>
                </a:gridCol>
                <a:gridCol w="2750645">
                  <a:extLst>
                    <a:ext uri="{9D8B030D-6E8A-4147-A177-3AD203B41FA5}">
                      <a16:colId xmlns="" xmlns:a16="http://schemas.microsoft.com/office/drawing/2014/main" val="2836427615"/>
                    </a:ext>
                  </a:extLst>
                </a:gridCol>
                <a:gridCol w="2750645">
                  <a:extLst>
                    <a:ext uri="{9D8B030D-6E8A-4147-A177-3AD203B41FA5}">
                      <a16:colId xmlns="" xmlns:a16="http://schemas.microsoft.com/office/drawing/2014/main" val="310093864"/>
                    </a:ext>
                  </a:extLst>
                </a:gridCol>
                <a:gridCol w="2750645">
                  <a:extLst>
                    <a:ext uri="{9D8B030D-6E8A-4147-A177-3AD203B41FA5}">
                      <a16:colId xmlns="" xmlns:a16="http://schemas.microsoft.com/office/drawing/2014/main" val="2023951014"/>
                    </a:ext>
                  </a:extLst>
                </a:gridCol>
              </a:tblGrid>
              <a:tr h="581433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ORDER</a:t>
                      </a:r>
                      <a:r>
                        <a:rPr lang="en-US" sz="2400" b="0" i="0" baseline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MODULE</a:t>
                      </a:r>
                      <a:endParaRPr lang="ru-RU" sz="2400" b="0" i="0" dirty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INVENTORY MODULE</a:t>
                      </a:r>
                      <a:endParaRPr lang="ru-RU" sz="2400" b="0" i="0" dirty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SALES MODULE</a:t>
                      </a:r>
                      <a:endParaRPr lang="ru-RU" sz="2400" b="0" i="0" dirty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/>
                        <a:t>DELIVERY MODULE</a:t>
                      </a:r>
                      <a:endParaRPr lang="ru-RU" sz="2400" b="0" i="0" dirty="0">
                        <a:solidFill>
                          <a:schemeClr val="bg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47" marR="67647" marT="34995" marB="3499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83420419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STOCKS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PURCHASE</a:t>
                      </a:r>
                      <a:r>
                        <a:rPr lang="en-US" sz="1400" baseline="0" dirty="0" smtClean="0"/>
                        <a:t> ORDER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RECEIVING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83246291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EMPLOYEE 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PRODUCTS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SALES INVOICE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RETURNS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02607855"/>
                  </a:ext>
                </a:extLst>
              </a:tr>
              <a:tr h="571337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FILE MAINTENANCE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RAW MATERIALS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VENDOR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/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 smtClean="0">
                          <a:solidFill>
                            <a:schemeClr val="bg1"/>
                          </a:solidFill>
                          <a:latin typeface="Gill Sans Light" panose="020B0302020104020203" pitchFamily="34" charset="-79"/>
                          <a:ea typeface="Roboto Light" panose="02000000000000000000" pitchFamily="2" charset="0"/>
                          <a:cs typeface="Gill Sans Light" panose="020B0302020104020203" pitchFamily="34" charset="-79"/>
                        </a:rPr>
                        <a:t>-</a:t>
                      </a:r>
                      <a:endParaRPr lang="ru-RU" sz="1400" b="0" i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51" marR="64651" marT="34995" marB="34995" anchor="ctr">
                    <a:solidFill>
                      <a:srgbClr val="2F3342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57125802"/>
                  </a:ext>
                </a:extLst>
              </a:tr>
            </a:tbl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8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 smtClean="0"/>
              <a:t>Order module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POS/FILE MAINTENANCE/EMPLOYEE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648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 FORM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97" y="939114"/>
            <a:ext cx="10614806" cy="574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9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 </a:t>
            </a:r>
            <a:r>
              <a:rPr lang="en-US" dirty="0" err="1" smtClean="0"/>
              <a:t>fORM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056068"/>
            <a:ext cx="6043246" cy="5205835"/>
          </a:xfrm>
        </p:spPr>
        <p:txBody>
          <a:bodyPr>
            <a:noAutofit/>
          </a:bodyPr>
          <a:lstStyle/>
          <a:p>
            <a:r>
              <a:rPr lang="en-US" sz="2700" dirty="0" smtClean="0"/>
              <a:t>Call </a:t>
            </a:r>
            <a:r>
              <a:rPr lang="en-US" sz="2700" dirty="0" err="1" smtClean="0"/>
              <a:t>AddEditDeleteRecord</a:t>
            </a:r>
            <a:r>
              <a:rPr lang="en-US" sz="2700" dirty="0" smtClean="0"/>
              <a:t> to put transaction into Sales Invoice and subtract from Stocks</a:t>
            </a:r>
          </a:p>
          <a:p>
            <a:r>
              <a:rPr lang="en-US" sz="2700" dirty="0" smtClean="0"/>
              <a:t>For Loop for computing</a:t>
            </a:r>
          </a:p>
          <a:p>
            <a:r>
              <a:rPr lang="en-US" sz="2700" dirty="0" smtClean="0"/>
              <a:t>.Show() to call </a:t>
            </a:r>
            <a:r>
              <a:rPr lang="en-US" sz="2700" dirty="0" err="1" smtClean="0"/>
              <a:t>POSforms</a:t>
            </a:r>
            <a:r>
              <a:rPr lang="en-US" sz="2700" dirty="0" smtClean="0"/>
              <a:t> in panel</a:t>
            </a:r>
          </a:p>
          <a:p>
            <a:r>
              <a:rPr lang="en-US" sz="2700" dirty="0" smtClean="0"/>
              <a:t>Timer Tick for Date and Time</a:t>
            </a:r>
          </a:p>
          <a:p>
            <a:r>
              <a:rPr lang="en-US" sz="2700" dirty="0" smtClean="0"/>
              <a:t>Select to call user info and show the name of the person logged in</a:t>
            </a:r>
            <a:endParaRPr lang="en-US" sz="2700" dirty="0"/>
          </a:p>
        </p:txBody>
      </p:sp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17" r="23617"/>
          <a:stretch/>
        </p:blipFill>
        <p:spPr/>
      </p:pic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51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E71848-B78E-4D58-BFA5-D2D5918911C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541</Words>
  <Application>Microsoft Office PowerPoint</Application>
  <PresentationFormat>Widescreen</PresentationFormat>
  <Paragraphs>145</Paragraphs>
  <Slides>31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Bebas</vt:lpstr>
      <vt:lpstr>Calibri</vt:lpstr>
      <vt:lpstr>Calibri Light</vt:lpstr>
      <vt:lpstr>Gill Sans</vt:lpstr>
      <vt:lpstr>Gill Sans Light</vt:lpstr>
      <vt:lpstr>Roboto Black</vt:lpstr>
      <vt:lpstr>Roboto Light</vt:lpstr>
      <vt:lpstr>Office Theme</vt:lpstr>
      <vt:lpstr>Point of sale and inventory system: Serenitea</vt:lpstr>
      <vt:lpstr>Forms to be presented:</vt:lpstr>
      <vt:lpstr>Startup FORMS</vt:lpstr>
      <vt:lpstr>Login form</vt:lpstr>
      <vt:lpstr>Main form</vt:lpstr>
      <vt:lpstr>SERENITEA: POS AND INVENTORY SYSTEM FORMS</vt:lpstr>
      <vt:lpstr>Order module</vt:lpstr>
      <vt:lpstr>POS FORM</vt:lpstr>
      <vt:lpstr>POS fORM</vt:lpstr>
      <vt:lpstr>Employee form</vt:lpstr>
      <vt:lpstr>Employee form</vt:lpstr>
      <vt:lpstr>File Maintenance Form</vt:lpstr>
      <vt:lpstr>File maintenance form</vt:lpstr>
      <vt:lpstr>INVENTORY module</vt:lpstr>
      <vt:lpstr>Stocks form</vt:lpstr>
      <vt:lpstr>Products Form</vt:lpstr>
      <vt:lpstr>Product builder form</vt:lpstr>
      <vt:lpstr>Product builder form</vt:lpstr>
      <vt:lpstr>Raw Materials form</vt:lpstr>
      <vt:lpstr>SALES module</vt:lpstr>
      <vt:lpstr>Purchase order form</vt:lpstr>
      <vt:lpstr>purchase order form</vt:lpstr>
      <vt:lpstr>Sales invoice form</vt:lpstr>
      <vt:lpstr>Sales invoice form</vt:lpstr>
      <vt:lpstr>Vendor form</vt:lpstr>
      <vt:lpstr>Vendor form</vt:lpstr>
      <vt:lpstr>DELIVERY module</vt:lpstr>
      <vt:lpstr>Receiving form</vt:lpstr>
      <vt:lpstr>returns form</vt:lpstr>
      <vt:lpstr>SERENITEA: POS AND INVENTORY SYSTEM 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2020-03-08T18:18:43Z</dcterms:created>
  <dcterms:modified xsi:type="dcterms:W3CDTF">2020-03-09T01:51:49Z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